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  <p:sldMasterId id="214748370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Catamaran"/>
      <p:regular r:id="rId31"/>
      <p:bold r:id="rId32"/>
    </p:embeddedFont>
    <p:embeddedFont>
      <p:font typeface="Cabin"/>
      <p:regular r:id="rId33"/>
      <p:bold r:id="rId34"/>
      <p:italic r:id="rId35"/>
      <p:boldItalic r:id="rId36"/>
    </p:embeddedFont>
    <p:embeddedFont>
      <p:font typeface="PT Sans Narrow"/>
      <p:regular r:id="rId37"/>
      <p:bold r:id="rId38"/>
    </p:embeddedFont>
    <p:embeddedFont>
      <p:font typeface="Lora"/>
      <p:regular r:id="rId39"/>
      <p:bold r:id="rId40"/>
      <p:italic r:id="rId41"/>
      <p:boldItalic r:id="rId42"/>
    </p:embeddedFont>
    <p:embeddedFont>
      <p:font typeface="Cabin Medium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.fntdata"/><Relationship Id="rId42" Type="http://schemas.openxmlformats.org/officeDocument/2006/relationships/font" Target="fonts/Lora-boldItalic.fntdata"/><Relationship Id="rId41" Type="http://schemas.openxmlformats.org/officeDocument/2006/relationships/font" Target="fonts/Lora-italic.fntdata"/><Relationship Id="rId44" Type="http://schemas.openxmlformats.org/officeDocument/2006/relationships/font" Target="fonts/CabinMedium-bold.fntdata"/><Relationship Id="rId43" Type="http://schemas.openxmlformats.org/officeDocument/2006/relationships/font" Target="fonts/CabinMedium-regular.fntdata"/><Relationship Id="rId46" Type="http://schemas.openxmlformats.org/officeDocument/2006/relationships/font" Target="fonts/CabinMedium-boldItalic.fntdata"/><Relationship Id="rId45" Type="http://schemas.openxmlformats.org/officeDocument/2006/relationships/font" Target="fonts/CabinMedium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Catamaran-regular.fntdata"/><Relationship Id="rId30" Type="http://schemas.openxmlformats.org/officeDocument/2006/relationships/slide" Target="slides/slide23.xml"/><Relationship Id="rId33" Type="http://schemas.openxmlformats.org/officeDocument/2006/relationships/font" Target="fonts/Cabin-regular.fntdata"/><Relationship Id="rId32" Type="http://schemas.openxmlformats.org/officeDocument/2006/relationships/font" Target="fonts/Catamaran-bold.fntdata"/><Relationship Id="rId35" Type="http://schemas.openxmlformats.org/officeDocument/2006/relationships/font" Target="fonts/Cabin-italic.fntdata"/><Relationship Id="rId34" Type="http://schemas.openxmlformats.org/officeDocument/2006/relationships/font" Target="fonts/Cabin-bold.fntdata"/><Relationship Id="rId37" Type="http://schemas.openxmlformats.org/officeDocument/2006/relationships/font" Target="fonts/PTSansNarrow-regular.fntdata"/><Relationship Id="rId36" Type="http://schemas.openxmlformats.org/officeDocument/2006/relationships/font" Target="fonts/Cabin-boldItalic.fntdata"/><Relationship Id="rId39" Type="http://schemas.openxmlformats.org/officeDocument/2006/relationships/font" Target="fonts/Lora-regular.fntdata"/><Relationship Id="rId38" Type="http://schemas.openxmlformats.org/officeDocument/2006/relationships/font" Target="fonts/PTSansNarrow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6bb5b9c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6bb5b9c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c75f99289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c75f99289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c75f99289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c75f99289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75f99289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c75f99289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c75f99289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c75f99289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c75f99289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c75f99289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c75f99289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c75f99289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c75f99289_2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c75f99289_2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c79bdc4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c79bdc4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c79bdc4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c79bdc4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ac79bdc42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ac79bdc4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c75f99289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c75f99289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c79bdc42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c79bdc42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c79bdc42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c79bdc42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c79bdc42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c79bdc42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c79bdc42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c79bdc42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c75f99289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c75f99289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c75f99289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c75f99289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c75f99289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c75f99289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75f99289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c75f99289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c75f99289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c75f99289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c75f99289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c75f99289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c75f99289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c75f99289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325550" y="1696200"/>
            <a:ext cx="4028400" cy="21294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>
            <a:off x="743474" y="1749250"/>
            <a:ext cx="2358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62" name="Google Shape;62;p15"/>
          <p:cNvGrpSpPr/>
          <p:nvPr/>
        </p:nvGrpSpPr>
        <p:grpSpPr>
          <a:xfrm flipH="1">
            <a:off x="288702" y="2376878"/>
            <a:ext cx="1926456" cy="1603892"/>
            <a:chOff x="1573150" y="3305631"/>
            <a:chExt cx="1659450" cy="1381594"/>
          </a:xfrm>
        </p:grpSpPr>
        <p:sp>
          <p:nvSpPr>
            <p:cNvPr id="63" name="Google Shape;63;p15"/>
            <p:cNvSpPr/>
            <p:nvPr/>
          </p:nvSpPr>
          <p:spPr>
            <a:xfrm>
              <a:off x="1573150" y="3535100"/>
              <a:ext cx="1011575" cy="937700"/>
            </a:xfrm>
            <a:custGeom>
              <a:rect b="b" l="l" r="r" t="t"/>
              <a:pathLst>
                <a:path extrusionOk="0" h="37508" w="40463">
                  <a:moveTo>
                    <a:pt x="21302" y="1"/>
                  </a:moveTo>
                  <a:cubicBezTo>
                    <a:pt x="10329" y="1"/>
                    <a:pt x="1155" y="8346"/>
                    <a:pt x="601" y="18850"/>
                  </a:cubicBezTo>
                  <a:cubicBezTo>
                    <a:pt x="1" y="30278"/>
                    <a:pt x="7052" y="37057"/>
                    <a:pt x="19993" y="37494"/>
                  </a:cubicBezTo>
                  <a:cubicBezTo>
                    <a:pt x="20257" y="37503"/>
                    <a:pt x="20519" y="37508"/>
                    <a:pt x="20779" y="37508"/>
                  </a:cubicBezTo>
                  <a:cubicBezTo>
                    <a:pt x="32063" y="37508"/>
                    <a:pt x="39834" y="29182"/>
                    <a:pt x="40197" y="16559"/>
                  </a:cubicBezTo>
                  <a:cubicBezTo>
                    <a:pt x="40463" y="7363"/>
                    <a:pt x="32138" y="40"/>
                    <a:pt x="21376" y="1"/>
                  </a:cubicBezTo>
                  <a:cubicBezTo>
                    <a:pt x="21351" y="1"/>
                    <a:pt x="21327" y="1"/>
                    <a:pt x="21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857925" y="4398450"/>
              <a:ext cx="275775" cy="288775"/>
            </a:xfrm>
            <a:custGeom>
              <a:rect b="b" l="l" r="r" t="t"/>
              <a:pathLst>
                <a:path extrusionOk="0" h="11551" w="11031">
                  <a:moveTo>
                    <a:pt x="6931" y="0"/>
                  </a:moveTo>
                  <a:cubicBezTo>
                    <a:pt x="6831" y="0"/>
                    <a:pt x="6728" y="3"/>
                    <a:pt x="6624" y="8"/>
                  </a:cubicBezTo>
                  <a:cubicBezTo>
                    <a:pt x="4088" y="126"/>
                    <a:pt x="0" y="4265"/>
                    <a:pt x="452" y="6735"/>
                  </a:cubicBezTo>
                  <a:cubicBezTo>
                    <a:pt x="951" y="9462"/>
                    <a:pt x="2766" y="11413"/>
                    <a:pt x="5761" y="11548"/>
                  </a:cubicBezTo>
                  <a:cubicBezTo>
                    <a:pt x="5802" y="11550"/>
                    <a:pt x="5844" y="11551"/>
                    <a:pt x="5885" y="11551"/>
                  </a:cubicBezTo>
                  <a:cubicBezTo>
                    <a:pt x="8342" y="11551"/>
                    <a:pt x="11030" y="8303"/>
                    <a:pt x="10970" y="5620"/>
                  </a:cubicBezTo>
                  <a:cubicBezTo>
                    <a:pt x="10883" y="1763"/>
                    <a:pt x="9622" y="0"/>
                    <a:pt x="6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468053" y="3305631"/>
              <a:ext cx="169066" cy="172742"/>
            </a:xfrm>
            <a:custGeom>
              <a:rect b="b" l="l" r="r" t="t"/>
              <a:pathLst>
                <a:path extrusionOk="0" h="16436" w="16090">
                  <a:moveTo>
                    <a:pt x="7471" y="0"/>
                  </a:moveTo>
                  <a:cubicBezTo>
                    <a:pt x="2479" y="0"/>
                    <a:pt x="247" y="4164"/>
                    <a:pt x="135" y="7652"/>
                  </a:cubicBezTo>
                  <a:cubicBezTo>
                    <a:pt x="0" y="11844"/>
                    <a:pt x="2663" y="16435"/>
                    <a:pt x="7784" y="16435"/>
                  </a:cubicBezTo>
                  <a:cubicBezTo>
                    <a:pt x="7881" y="16435"/>
                    <a:pt x="7979" y="16434"/>
                    <a:pt x="8078" y="16430"/>
                  </a:cubicBezTo>
                  <a:cubicBezTo>
                    <a:pt x="13074" y="16262"/>
                    <a:pt x="15682" y="12575"/>
                    <a:pt x="16090" y="7336"/>
                  </a:cubicBezTo>
                  <a:cubicBezTo>
                    <a:pt x="15410" y="2803"/>
                    <a:pt x="12726" y="265"/>
                    <a:pt x="7962" y="13"/>
                  </a:cubicBezTo>
                  <a:cubicBezTo>
                    <a:pt x="7796" y="4"/>
                    <a:pt x="7632" y="0"/>
                    <a:pt x="7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2996725" y="3427550"/>
              <a:ext cx="235875" cy="213350"/>
            </a:xfrm>
            <a:custGeom>
              <a:rect b="b" l="l" r="r" t="t"/>
              <a:pathLst>
                <a:path extrusionOk="0" h="8534" w="9435">
                  <a:moveTo>
                    <a:pt x="3787" y="0"/>
                  </a:moveTo>
                  <a:cubicBezTo>
                    <a:pt x="1296" y="0"/>
                    <a:pt x="360" y="2121"/>
                    <a:pt x="164" y="4563"/>
                  </a:cubicBezTo>
                  <a:cubicBezTo>
                    <a:pt x="0" y="6610"/>
                    <a:pt x="746" y="8220"/>
                    <a:pt x="3796" y="8534"/>
                  </a:cubicBezTo>
                  <a:cubicBezTo>
                    <a:pt x="5751" y="8036"/>
                    <a:pt x="7927" y="6665"/>
                    <a:pt x="8619" y="4154"/>
                  </a:cubicBezTo>
                  <a:cubicBezTo>
                    <a:pt x="9434" y="1196"/>
                    <a:pt x="6682" y="443"/>
                    <a:pt x="4720" y="89"/>
                  </a:cubicBezTo>
                  <a:cubicBezTo>
                    <a:pt x="4387" y="29"/>
                    <a:pt x="4076" y="0"/>
                    <a:pt x="3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2803075" y="3849475"/>
              <a:ext cx="170400" cy="155475"/>
            </a:xfrm>
            <a:custGeom>
              <a:rect b="b" l="l" r="r" t="t"/>
              <a:pathLst>
                <a:path extrusionOk="0" h="6219" w="6816">
                  <a:moveTo>
                    <a:pt x="3927" y="0"/>
                  </a:moveTo>
                  <a:cubicBezTo>
                    <a:pt x="3818" y="0"/>
                    <a:pt x="3704" y="4"/>
                    <a:pt x="3587" y="13"/>
                  </a:cubicBezTo>
                  <a:cubicBezTo>
                    <a:pt x="2018" y="128"/>
                    <a:pt x="347" y="874"/>
                    <a:pt x="194" y="2609"/>
                  </a:cubicBezTo>
                  <a:cubicBezTo>
                    <a:pt x="1" y="4812"/>
                    <a:pt x="1594" y="5924"/>
                    <a:pt x="3638" y="6185"/>
                  </a:cubicBezTo>
                  <a:cubicBezTo>
                    <a:pt x="3816" y="6208"/>
                    <a:pt x="3986" y="6219"/>
                    <a:pt x="4148" y="6219"/>
                  </a:cubicBezTo>
                  <a:cubicBezTo>
                    <a:pt x="5677" y="6219"/>
                    <a:pt x="6538" y="5230"/>
                    <a:pt x="6815" y="3489"/>
                  </a:cubicBezTo>
                  <a:cubicBezTo>
                    <a:pt x="6649" y="1687"/>
                    <a:pt x="6098" y="0"/>
                    <a:pt x="3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5820394" y="3263178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1171885" y="538675"/>
            <a:ext cx="68169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 b="1" sz="32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722550" y="1384598"/>
            <a:ext cx="7701300" cy="3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>
                <a:solidFill>
                  <a:srgbClr val="434343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620500" y="542525"/>
            <a:ext cx="19098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2" type="title"/>
          </p:nvPr>
        </p:nvSpPr>
        <p:spPr>
          <a:xfrm>
            <a:off x="1958811" y="2127100"/>
            <a:ext cx="13332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232811" y="2471851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7"/>
          <p:cNvSpPr txBox="1"/>
          <p:nvPr>
            <p:ph idx="3" type="title"/>
          </p:nvPr>
        </p:nvSpPr>
        <p:spPr>
          <a:xfrm>
            <a:off x="5820394" y="2919973"/>
            <a:ext cx="13332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5820394" y="3263178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2585150" y="542475"/>
            <a:ext cx="39828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889125" y="1252475"/>
            <a:ext cx="36474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1119175" y="2371975"/>
            <a:ext cx="32055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4357925" y="624275"/>
            <a:ext cx="3899400" cy="3396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1" sz="4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1"/>
          <p:cNvGrpSpPr/>
          <p:nvPr/>
        </p:nvGrpSpPr>
        <p:grpSpPr>
          <a:xfrm>
            <a:off x="6902191" y="2376878"/>
            <a:ext cx="1926456" cy="1603892"/>
            <a:chOff x="1573150" y="3305631"/>
            <a:chExt cx="1659450" cy="1381594"/>
          </a:xfrm>
        </p:grpSpPr>
        <p:sp>
          <p:nvSpPr>
            <p:cNvPr id="91" name="Google Shape;91;p21"/>
            <p:cNvSpPr/>
            <p:nvPr/>
          </p:nvSpPr>
          <p:spPr>
            <a:xfrm>
              <a:off x="1573150" y="3535100"/>
              <a:ext cx="1011575" cy="937700"/>
            </a:xfrm>
            <a:custGeom>
              <a:rect b="b" l="l" r="r" t="t"/>
              <a:pathLst>
                <a:path extrusionOk="0" h="37508" w="40463">
                  <a:moveTo>
                    <a:pt x="21302" y="1"/>
                  </a:moveTo>
                  <a:cubicBezTo>
                    <a:pt x="10329" y="1"/>
                    <a:pt x="1155" y="8346"/>
                    <a:pt x="601" y="18850"/>
                  </a:cubicBezTo>
                  <a:cubicBezTo>
                    <a:pt x="1" y="30278"/>
                    <a:pt x="7052" y="37057"/>
                    <a:pt x="19993" y="37494"/>
                  </a:cubicBezTo>
                  <a:cubicBezTo>
                    <a:pt x="20257" y="37503"/>
                    <a:pt x="20519" y="37508"/>
                    <a:pt x="20779" y="37508"/>
                  </a:cubicBezTo>
                  <a:cubicBezTo>
                    <a:pt x="32063" y="37508"/>
                    <a:pt x="39834" y="29182"/>
                    <a:pt x="40197" y="16559"/>
                  </a:cubicBezTo>
                  <a:cubicBezTo>
                    <a:pt x="40463" y="7363"/>
                    <a:pt x="32138" y="40"/>
                    <a:pt x="21376" y="1"/>
                  </a:cubicBezTo>
                  <a:cubicBezTo>
                    <a:pt x="21351" y="1"/>
                    <a:pt x="21327" y="1"/>
                    <a:pt x="21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2857925" y="4398450"/>
              <a:ext cx="275775" cy="288775"/>
            </a:xfrm>
            <a:custGeom>
              <a:rect b="b" l="l" r="r" t="t"/>
              <a:pathLst>
                <a:path extrusionOk="0" h="11551" w="11031">
                  <a:moveTo>
                    <a:pt x="6931" y="0"/>
                  </a:moveTo>
                  <a:cubicBezTo>
                    <a:pt x="6831" y="0"/>
                    <a:pt x="6728" y="3"/>
                    <a:pt x="6624" y="8"/>
                  </a:cubicBezTo>
                  <a:cubicBezTo>
                    <a:pt x="4088" y="126"/>
                    <a:pt x="0" y="4265"/>
                    <a:pt x="452" y="6735"/>
                  </a:cubicBezTo>
                  <a:cubicBezTo>
                    <a:pt x="951" y="9462"/>
                    <a:pt x="2766" y="11413"/>
                    <a:pt x="5761" y="11548"/>
                  </a:cubicBezTo>
                  <a:cubicBezTo>
                    <a:pt x="5802" y="11550"/>
                    <a:pt x="5844" y="11551"/>
                    <a:pt x="5885" y="11551"/>
                  </a:cubicBezTo>
                  <a:cubicBezTo>
                    <a:pt x="8342" y="11551"/>
                    <a:pt x="11030" y="8303"/>
                    <a:pt x="10970" y="5620"/>
                  </a:cubicBezTo>
                  <a:cubicBezTo>
                    <a:pt x="10883" y="1763"/>
                    <a:pt x="9622" y="0"/>
                    <a:pt x="6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2468053" y="3305631"/>
              <a:ext cx="169066" cy="172742"/>
            </a:xfrm>
            <a:custGeom>
              <a:rect b="b" l="l" r="r" t="t"/>
              <a:pathLst>
                <a:path extrusionOk="0" h="16436" w="16090">
                  <a:moveTo>
                    <a:pt x="7471" y="0"/>
                  </a:moveTo>
                  <a:cubicBezTo>
                    <a:pt x="2479" y="0"/>
                    <a:pt x="247" y="4164"/>
                    <a:pt x="135" y="7652"/>
                  </a:cubicBezTo>
                  <a:cubicBezTo>
                    <a:pt x="0" y="11844"/>
                    <a:pt x="2663" y="16435"/>
                    <a:pt x="7784" y="16435"/>
                  </a:cubicBezTo>
                  <a:cubicBezTo>
                    <a:pt x="7881" y="16435"/>
                    <a:pt x="7979" y="16434"/>
                    <a:pt x="8078" y="16430"/>
                  </a:cubicBezTo>
                  <a:cubicBezTo>
                    <a:pt x="13074" y="16262"/>
                    <a:pt x="15682" y="12575"/>
                    <a:pt x="16090" y="7336"/>
                  </a:cubicBezTo>
                  <a:cubicBezTo>
                    <a:pt x="15410" y="2803"/>
                    <a:pt x="12726" y="265"/>
                    <a:pt x="7962" y="13"/>
                  </a:cubicBezTo>
                  <a:cubicBezTo>
                    <a:pt x="7796" y="4"/>
                    <a:pt x="7632" y="0"/>
                    <a:pt x="7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2996725" y="3427550"/>
              <a:ext cx="235875" cy="213350"/>
            </a:xfrm>
            <a:custGeom>
              <a:rect b="b" l="l" r="r" t="t"/>
              <a:pathLst>
                <a:path extrusionOk="0" h="8534" w="9435">
                  <a:moveTo>
                    <a:pt x="3787" y="0"/>
                  </a:moveTo>
                  <a:cubicBezTo>
                    <a:pt x="1296" y="0"/>
                    <a:pt x="360" y="2121"/>
                    <a:pt x="164" y="4563"/>
                  </a:cubicBezTo>
                  <a:cubicBezTo>
                    <a:pt x="0" y="6610"/>
                    <a:pt x="746" y="8220"/>
                    <a:pt x="3796" y="8534"/>
                  </a:cubicBezTo>
                  <a:cubicBezTo>
                    <a:pt x="5751" y="8036"/>
                    <a:pt x="7927" y="6665"/>
                    <a:pt x="8619" y="4154"/>
                  </a:cubicBezTo>
                  <a:cubicBezTo>
                    <a:pt x="9434" y="1196"/>
                    <a:pt x="6682" y="443"/>
                    <a:pt x="4720" y="89"/>
                  </a:cubicBezTo>
                  <a:cubicBezTo>
                    <a:pt x="4387" y="29"/>
                    <a:pt x="4076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2803075" y="3849475"/>
              <a:ext cx="170400" cy="155475"/>
            </a:xfrm>
            <a:custGeom>
              <a:rect b="b" l="l" r="r" t="t"/>
              <a:pathLst>
                <a:path extrusionOk="0" h="6219" w="6816">
                  <a:moveTo>
                    <a:pt x="3927" y="0"/>
                  </a:moveTo>
                  <a:cubicBezTo>
                    <a:pt x="3818" y="0"/>
                    <a:pt x="3704" y="4"/>
                    <a:pt x="3587" y="13"/>
                  </a:cubicBezTo>
                  <a:cubicBezTo>
                    <a:pt x="2018" y="128"/>
                    <a:pt x="347" y="874"/>
                    <a:pt x="194" y="2609"/>
                  </a:cubicBezTo>
                  <a:cubicBezTo>
                    <a:pt x="1" y="4812"/>
                    <a:pt x="1594" y="5924"/>
                    <a:pt x="3638" y="6185"/>
                  </a:cubicBezTo>
                  <a:cubicBezTo>
                    <a:pt x="3816" y="6208"/>
                    <a:pt x="3986" y="6219"/>
                    <a:pt x="4148" y="6219"/>
                  </a:cubicBezTo>
                  <a:cubicBezTo>
                    <a:pt x="5677" y="6219"/>
                    <a:pt x="6538" y="5230"/>
                    <a:pt x="6815" y="3489"/>
                  </a:cubicBezTo>
                  <a:cubicBezTo>
                    <a:pt x="6649" y="1687"/>
                    <a:pt x="6098" y="0"/>
                    <a:pt x="3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type="title"/>
          </p:nvPr>
        </p:nvSpPr>
        <p:spPr>
          <a:xfrm flipH="1">
            <a:off x="3227573" y="2376750"/>
            <a:ext cx="2358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1"/>
          <p:cNvSpPr txBox="1"/>
          <p:nvPr>
            <p:ph hasCustomPrompt="1" idx="2" type="title"/>
          </p:nvPr>
        </p:nvSpPr>
        <p:spPr>
          <a:xfrm flipH="1">
            <a:off x="6015274" y="1749250"/>
            <a:ext cx="2358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2585150" y="542475"/>
            <a:ext cx="39828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3"/>
          <p:cNvSpPr txBox="1"/>
          <p:nvPr>
            <p:ph type="title"/>
          </p:nvPr>
        </p:nvSpPr>
        <p:spPr>
          <a:xfrm>
            <a:off x="3450400" y="556025"/>
            <a:ext cx="22536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2859975" y="3726200"/>
            <a:ext cx="3434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23"/>
          <p:cNvSpPr txBox="1"/>
          <p:nvPr>
            <p:ph hasCustomPrompt="1" idx="2" type="title"/>
          </p:nvPr>
        </p:nvSpPr>
        <p:spPr>
          <a:xfrm>
            <a:off x="1305260" y="2285115"/>
            <a:ext cx="64737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10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2152925" y="542475"/>
            <a:ext cx="48270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2" type="title"/>
          </p:nvPr>
        </p:nvSpPr>
        <p:spPr>
          <a:xfrm>
            <a:off x="1090125" y="2188783"/>
            <a:ext cx="20592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2" name="Google Shape;112;p25"/>
          <p:cNvSpPr txBox="1"/>
          <p:nvPr>
            <p:ph idx="1" type="subTitle"/>
          </p:nvPr>
        </p:nvSpPr>
        <p:spPr>
          <a:xfrm>
            <a:off x="1090125" y="2498983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25"/>
          <p:cNvSpPr txBox="1"/>
          <p:nvPr>
            <p:ph hasCustomPrompt="1" idx="3" type="title"/>
          </p:nvPr>
        </p:nvSpPr>
        <p:spPr>
          <a:xfrm>
            <a:off x="1473525" y="1827669"/>
            <a:ext cx="12924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5"/>
          <p:cNvSpPr txBox="1"/>
          <p:nvPr>
            <p:ph idx="4" type="title"/>
          </p:nvPr>
        </p:nvSpPr>
        <p:spPr>
          <a:xfrm>
            <a:off x="3566975" y="2188775"/>
            <a:ext cx="21870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5"/>
          <p:cNvSpPr txBox="1"/>
          <p:nvPr>
            <p:ph idx="5" type="subTitle"/>
          </p:nvPr>
        </p:nvSpPr>
        <p:spPr>
          <a:xfrm>
            <a:off x="3630875" y="2498983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5"/>
          <p:cNvSpPr txBox="1"/>
          <p:nvPr>
            <p:ph hasCustomPrompt="1" idx="6" type="title"/>
          </p:nvPr>
        </p:nvSpPr>
        <p:spPr>
          <a:xfrm>
            <a:off x="4014275" y="1827669"/>
            <a:ext cx="12924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5"/>
          <p:cNvSpPr txBox="1"/>
          <p:nvPr>
            <p:ph idx="7" type="title"/>
          </p:nvPr>
        </p:nvSpPr>
        <p:spPr>
          <a:xfrm>
            <a:off x="5994875" y="2188775"/>
            <a:ext cx="26688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8" name="Google Shape;118;p25"/>
          <p:cNvSpPr txBox="1"/>
          <p:nvPr>
            <p:ph idx="8" type="subTitle"/>
          </p:nvPr>
        </p:nvSpPr>
        <p:spPr>
          <a:xfrm>
            <a:off x="6299675" y="2498983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25"/>
          <p:cNvSpPr txBox="1"/>
          <p:nvPr>
            <p:ph hasCustomPrompt="1" idx="9" type="title"/>
          </p:nvPr>
        </p:nvSpPr>
        <p:spPr>
          <a:xfrm>
            <a:off x="6683075" y="1827669"/>
            <a:ext cx="12924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13" type="title"/>
          </p:nvPr>
        </p:nvSpPr>
        <p:spPr>
          <a:xfrm>
            <a:off x="1042854" y="3667094"/>
            <a:ext cx="20592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25"/>
          <p:cNvSpPr txBox="1"/>
          <p:nvPr>
            <p:ph idx="14" type="subTitle"/>
          </p:nvPr>
        </p:nvSpPr>
        <p:spPr>
          <a:xfrm>
            <a:off x="1042854" y="3975387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15" type="title"/>
          </p:nvPr>
        </p:nvSpPr>
        <p:spPr>
          <a:xfrm>
            <a:off x="1426254" y="3276877"/>
            <a:ext cx="1292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idx="16" type="title"/>
          </p:nvPr>
        </p:nvSpPr>
        <p:spPr>
          <a:xfrm>
            <a:off x="3694800" y="3667094"/>
            <a:ext cx="20592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25"/>
          <p:cNvSpPr txBox="1"/>
          <p:nvPr>
            <p:ph idx="17" type="subTitle"/>
          </p:nvPr>
        </p:nvSpPr>
        <p:spPr>
          <a:xfrm>
            <a:off x="3694800" y="3975387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25"/>
          <p:cNvSpPr txBox="1"/>
          <p:nvPr>
            <p:ph hasCustomPrompt="1" idx="18" type="title"/>
          </p:nvPr>
        </p:nvSpPr>
        <p:spPr>
          <a:xfrm>
            <a:off x="4078200" y="3276877"/>
            <a:ext cx="1292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/>
          <p:nvPr>
            <p:ph idx="19" type="title"/>
          </p:nvPr>
        </p:nvSpPr>
        <p:spPr>
          <a:xfrm>
            <a:off x="6299475" y="3667094"/>
            <a:ext cx="20592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5"/>
          <p:cNvSpPr txBox="1"/>
          <p:nvPr>
            <p:ph idx="20" type="subTitle"/>
          </p:nvPr>
        </p:nvSpPr>
        <p:spPr>
          <a:xfrm>
            <a:off x="6299475" y="3975387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21" type="title"/>
          </p:nvPr>
        </p:nvSpPr>
        <p:spPr>
          <a:xfrm>
            <a:off x="6682875" y="3276877"/>
            <a:ext cx="1292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2105150" y="542525"/>
            <a:ext cx="49452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2" type="title"/>
          </p:nvPr>
        </p:nvSpPr>
        <p:spPr>
          <a:xfrm>
            <a:off x="1090125" y="2188783"/>
            <a:ext cx="20592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1090125" y="2498983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26"/>
          <p:cNvSpPr txBox="1"/>
          <p:nvPr>
            <p:ph idx="3" type="title"/>
          </p:nvPr>
        </p:nvSpPr>
        <p:spPr>
          <a:xfrm>
            <a:off x="3919946" y="1558925"/>
            <a:ext cx="13074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4" name="Google Shape;134;p26"/>
          <p:cNvSpPr txBox="1"/>
          <p:nvPr>
            <p:ph idx="4" type="subTitle"/>
          </p:nvPr>
        </p:nvSpPr>
        <p:spPr>
          <a:xfrm>
            <a:off x="3543104" y="1872026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26"/>
          <p:cNvSpPr txBox="1"/>
          <p:nvPr>
            <p:ph idx="5" type="title"/>
          </p:nvPr>
        </p:nvSpPr>
        <p:spPr>
          <a:xfrm>
            <a:off x="5994875" y="2188775"/>
            <a:ext cx="26688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6" name="Google Shape;136;p26"/>
          <p:cNvSpPr txBox="1"/>
          <p:nvPr>
            <p:ph idx="6" type="subTitle"/>
          </p:nvPr>
        </p:nvSpPr>
        <p:spPr>
          <a:xfrm>
            <a:off x="6299675" y="2498983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7" name="Google Shape;137;p26"/>
          <p:cNvSpPr txBox="1"/>
          <p:nvPr>
            <p:ph idx="7" type="title"/>
          </p:nvPr>
        </p:nvSpPr>
        <p:spPr>
          <a:xfrm>
            <a:off x="1042854" y="3667094"/>
            <a:ext cx="20592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26"/>
          <p:cNvSpPr txBox="1"/>
          <p:nvPr>
            <p:ph idx="8" type="subTitle"/>
          </p:nvPr>
        </p:nvSpPr>
        <p:spPr>
          <a:xfrm>
            <a:off x="1042854" y="3975387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26"/>
          <p:cNvSpPr txBox="1"/>
          <p:nvPr>
            <p:ph idx="9" type="title"/>
          </p:nvPr>
        </p:nvSpPr>
        <p:spPr>
          <a:xfrm>
            <a:off x="6299475" y="3667094"/>
            <a:ext cx="2059200" cy="4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26"/>
          <p:cNvSpPr txBox="1"/>
          <p:nvPr>
            <p:ph idx="13" type="subTitle"/>
          </p:nvPr>
        </p:nvSpPr>
        <p:spPr>
          <a:xfrm>
            <a:off x="6299475" y="3975387"/>
            <a:ext cx="20592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669557" y="597425"/>
            <a:ext cx="48108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720000" y="1575025"/>
            <a:ext cx="4176300" cy="29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275700" y="3349125"/>
            <a:ext cx="25926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2701311" y="1984379"/>
            <a:ext cx="37797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2684100" y="542400"/>
            <a:ext cx="37704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1686450" y="542525"/>
            <a:ext cx="57741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756100" y="2160800"/>
            <a:ext cx="2491800" cy="11703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53" name="Google Shape;153;p31"/>
          <p:cNvSpPr txBox="1"/>
          <p:nvPr>
            <p:ph idx="1" type="subTitle"/>
          </p:nvPr>
        </p:nvSpPr>
        <p:spPr>
          <a:xfrm>
            <a:off x="4744950" y="1061572"/>
            <a:ext cx="20001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2" type="subTitle"/>
          </p:nvPr>
        </p:nvSpPr>
        <p:spPr>
          <a:xfrm>
            <a:off x="4744950" y="2323911"/>
            <a:ext cx="20001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1"/>
          <p:cNvSpPr txBox="1"/>
          <p:nvPr>
            <p:ph idx="3" type="subTitle"/>
          </p:nvPr>
        </p:nvSpPr>
        <p:spPr>
          <a:xfrm>
            <a:off x="4744950" y="3586250"/>
            <a:ext cx="20001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1"/>
          <p:cNvSpPr txBox="1"/>
          <p:nvPr>
            <p:ph idx="4" type="subTitle"/>
          </p:nvPr>
        </p:nvSpPr>
        <p:spPr>
          <a:xfrm>
            <a:off x="5139150" y="722602"/>
            <a:ext cx="1211700" cy="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1"/>
          <p:cNvSpPr txBox="1"/>
          <p:nvPr>
            <p:ph idx="5" type="subTitle"/>
          </p:nvPr>
        </p:nvSpPr>
        <p:spPr>
          <a:xfrm>
            <a:off x="5086500" y="1984941"/>
            <a:ext cx="1317000" cy="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6" type="subTitle"/>
          </p:nvPr>
        </p:nvSpPr>
        <p:spPr>
          <a:xfrm>
            <a:off x="5086500" y="3247280"/>
            <a:ext cx="1317000" cy="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2790950" y="542400"/>
            <a:ext cx="35781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61" name="Google Shape;161;p32"/>
          <p:cNvSpPr txBox="1"/>
          <p:nvPr>
            <p:ph idx="1" type="subTitle"/>
          </p:nvPr>
        </p:nvSpPr>
        <p:spPr>
          <a:xfrm>
            <a:off x="1650101" y="3265257"/>
            <a:ext cx="20592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2" type="subTitle"/>
          </p:nvPr>
        </p:nvSpPr>
        <p:spPr>
          <a:xfrm>
            <a:off x="2413601" y="3050937"/>
            <a:ext cx="12957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3" type="subTitle"/>
          </p:nvPr>
        </p:nvSpPr>
        <p:spPr>
          <a:xfrm>
            <a:off x="983800" y="1997081"/>
            <a:ext cx="20592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32"/>
          <p:cNvSpPr txBox="1"/>
          <p:nvPr>
            <p:ph idx="4" type="subTitle"/>
          </p:nvPr>
        </p:nvSpPr>
        <p:spPr>
          <a:xfrm>
            <a:off x="5736187" y="2629615"/>
            <a:ext cx="20592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32"/>
          <p:cNvSpPr txBox="1"/>
          <p:nvPr>
            <p:ph idx="5" type="subTitle"/>
          </p:nvPr>
        </p:nvSpPr>
        <p:spPr>
          <a:xfrm>
            <a:off x="5006047" y="3935810"/>
            <a:ext cx="20592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32"/>
          <p:cNvSpPr txBox="1"/>
          <p:nvPr>
            <p:ph idx="6" type="subTitle"/>
          </p:nvPr>
        </p:nvSpPr>
        <p:spPr>
          <a:xfrm>
            <a:off x="5019903" y="3686670"/>
            <a:ext cx="12957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7" type="subTitle"/>
          </p:nvPr>
        </p:nvSpPr>
        <p:spPr>
          <a:xfrm>
            <a:off x="1747300" y="1788567"/>
            <a:ext cx="12957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8" type="subTitle"/>
          </p:nvPr>
        </p:nvSpPr>
        <p:spPr>
          <a:xfrm>
            <a:off x="5740385" y="2416595"/>
            <a:ext cx="12957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1879275" y="542525"/>
            <a:ext cx="53877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1" name="Google Shape;171;p33"/>
          <p:cNvSpPr txBox="1"/>
          <p:nvPr>
            <p:ph idx="1" type="subTitle"/>
          </p:nvPr>
        </p:nvSpPr>
        <p:spPr>
          <a:xfrm>
            <a:off x="1425775" y="3294238"/>
            <a:ext cx="19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2" type="subTitle"/>
          </p:nvPr>
        </p:nvSpPr>
        <p:spPr>
          <a:xfrm>
            <a:off x="3596988" y="2970838"/>
            <a:ext cx="19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3" type="subTitle"/>
          </p:nvPr>
        </p:nvSpPr>
        <p:spPr>
          <a:xfrm>
            <a:off x="5768225" y="3675238"/>
            <a:ext cx="19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4" type="subTitle"/>
          </p:nvPr>
        </p:nvSpPr>
        <p:spPr>
          <a:xfrm>
            <a:off x="1794925" y="3336975"/>
            <a:ext cx="1211700" cy="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5" type="subTitle"/>
          </p:nvPr>
        </p:nvSpPr>
        <p:spPr>
          <a:xfrm>
            <a:off x="3966138" y="2606683"/>
            <a:ext cx="12117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6" type="subTitle"/>
          </p:nvPr>
        </p:nvSpPr>
        <p:spPr>
          <a:xfrm>
            <a:off x="6137375" y="3321699"/>
            <a:ext cx="12117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2655225" y="542525"/>
            <a:ext cx="38397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79" name="Google Shape;179;p34"/>
          <p:cNvSpPr txBox="1"/>
          <p:nvPr>
            <p:ph idx="1" type="subTitle"/>
          </p:nvPr>
        </p:nvSpPr>
        <p:spPr>
          <a:xfrm>
            <a:off x="1440900" y="3755713"/>
            <a:ext cx="20592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4"/>
          <p:cNvSpPr txBox="1"/>
          <p:nvPr>
            <p:ph idx="2" type="subTitle"/>
          </p:nvPr>
        </p:nvSpPr>
        <p:spPr>
          <a:xfrm>
            <a:off x="2166900" y="3459646"/>
            <a:ext cx="13332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4"/>
          <p:cNvSpPr txBox="1"/>
          <p:nvPr>
            <p:ph idx="3" type="title"/>
          </p:nvPr>
        </p:nvSpPr>
        <p:spPr>
          <a:xfrm>
            <a:off x="2166900" y="2160788"/>
            <a:ext cx="13332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2" name="Google Shape;182;p34"/>
          <p:cNvSpPr txBox="1"/>
          <p:nvPr>
            <p:ph idx="4" type="subTitle"/>
          </p:nvPr>
        </p:nvSpPr>
        <p:spPr>
          <a:xfrm>
            <a:off x="1440900" y="2505539"/>
            <a:ext cx="20592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" name="Google Shape;183;p34"/>
          <p:cNvSpPr txBox="1"/>
          <p:nvPr>
            <p:ph idx="5" type="title"/>
          </p:nvPr>
        </p:nvSpPr>
        <p:spPr>
          <a:xfrm>
            <a:off x="5230500" y="2154800"/>
            <a:ext cx="13332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34"/>
          <p:cNvSpPr txBox="1"/>
          <p:nvPr>
            <p:ph idx="6" type="subTitle"/>
          </p:nvPr>
        </p:nvSpPr>
        <p:spPr>
          <a:xfrm>
            <a:off x="5230500" y="2498006"/>
            <a:ext cx="20592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34"/>
          <p:cNvSpPr txBox="1"/>
          <p:nvPr>
            <p:ph idx="7" type="title"/>
          </p:nvPr>
        </p:nvSpPr>
        <p:spPr>
          <a:xfrm>
            <a:off x="5230500" y="3414413"/>
            <a:ext cx="13332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1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6" name="Google Shape;186;p34"/>
          <p:cNvSpPr txBox="1"/>
          <p:nvPr>
            <p:ph idx="8" type="subTitle"/>
          </p:nvPr>
        </p:nvSpPr>
        <p:spPr>
          <a:xfrm>
            <a:off x="5230500" y="3755717"/>
            <a:ext cx="20592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239660" y="531950"/>
            <a:ext cx="26805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4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295100" y="542525"/>
            <a:ext cx="25860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5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2341800" y="542400"/>
            <a:ext cx="44649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2075700" y="556025"/>
            <a:ext cx="4997100" cy="8067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95" name="Google Shape;195;p38"/>
          <p:cNvSpPr txBox="1"/>
          <p:nvPr>
            <p:ph idx="1" type="subTitle"/>
          </p:nvPr>
        </p:nvSpPr>
        <p:spPr>
          <a:xfrm>
            <a:off x="1406575" y="3922850"/>
            <a:ext cx="2355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6" name="Google Shape;196;p38"/>
          <p:cNvSpPr txBox="1"/>
          <p:nvPr>
            <p:ph idx="2" type="subTitle"/>
          </p:nvPr>
        </p:nvSpPr>
        <p:spPr>
          <a:xfrm>
            <a:off x="5381517" y="3922850"/>
            <a:ext cx="23559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38"/>
          <p:cNvSpPr txBox="1"/>
          <p:nvPr>
            <p:ph hasCustomPrompt="1" idx="3" type="title"/>
          </p:nvPr>
        </p:nvSpPr>
        <p:spPr>
          <a:xfrm>
            <a:off x="1701046" y="3048500"/>
            <a:ext cx="17670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98" name="Google Shape;198;p38"/>
          <p:cNvSpPr txBox="1"/>
          <p:nvPr>
            <p:ph hasCustomPrompt="1" idx="4" type="title"/>
          </p:nvPr>
        </p:nvSpPr>
        <p:spPr>
          <a:xfrm>
            <a:off x="5980788" y="2972300"/>
            <a:ext cx="17670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6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2849180" y="542400"/>
            <a:ext cx="34785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7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2789450" y="542400"/>
            <a:ext cx="35865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3191250" y="550925"/>
            <a:ext cx="2744100" cy="8232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5" name="Google Shape;205;p41"/>
          <p:cNvSpPr txBox="1"/>
          <p:nvPr>
            <p:ph idx="1" type="subTitle"/>
          </p:nvPr>
        </p:nvSpPr>
        <p:spPr>
          <a:xfrm>
            <a:off x="1901350" y="2787650"/>
            <a:ext cx="214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1"/>
          <p:cNvSpPr txBox="1"/>
          <p:nvPr>
            <p:ph idx="2" type="subTitle"/>
          </p:nvPr>
        </p:nvSpPr>
        <p:spPr>
          <a:xfrm>
            <a:off x="1984451" y="3236525"/>
            <a:ext cx="22944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1"/>
          <p:cNvSpPr txBox="1"/>
          <p:nvPr>
            <p:ph idx="3" type="subTitle"/>
          </p:nvPr>
        </p:nvSpPr>
        <p:spPr>
          <a:xfrm>
            <a:off x="4669325" y="2779795"/>
            <a:ext cx="263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1"/>
          <p:cNvSpPr txBox="1"/>
          <p:nvPr>
            <p:ph idx="4" type="subTitle"/>
          </p:nvPr>
        </p:nvSpPr>
        <p:spPr>
          <a:xfrm>
            <a:off x="4730349" y="3203525"/>
            <a:ext cx="22944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2"/>
          <p:cNvSpPr txBox="1"/>
          <p:nvPr>
            <p:ph type="title"/>
          </p:nvPr>
        </p:nvSpPr>
        <p:spPr>
          <a:xfrm>
            <a:off x="3418650" y="543395"/>
            <a:ext cx="22590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11" name="Google Shape;211;p42"/>
          <p:cNvSpPr txBox="1"/>
          <p:nvPr>
            <p:ph idx="1" type="subTitle"/>
          </p:nvPr>
        </p:nvSpPr>
        <p:spPr>
          <a:xfrm>
            <a:off x="2532150" y="1483900"/>
            <a:ext cx="40797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2"/>
          <p:cNvSpPr txBox="1"/>
          <p:nvPr>
            <p:ph idx="2" type="subTitle"/>
          </p:nvPr>
        </p:nvSpPr>
        <p:spPr>
          <a:xfrm>
            <a:off x="2650225" y="4157487"/>
            <a:ext cx="37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2"/>
          <p:cNvSpPr txBox="1"/>
          <p:nvPr/>
        </p:nvSpPr>
        <p:spPr>
          <a:xfrm>
            <a:off x="2769243" y="3640575"/>
            <a:ext cx="35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Cabin Medium"/>
                <a:ea typeface="Cabin Medium"/>
                <a:cs typeface="Cabin Medium"/>
                <a:sym typeface="Cabin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Cabin Medium"/>
                <a:ea typeface="Cabin Medium"/>
                <a:cs typeface="Cabin Medium"/>
                <a:sym typeface="Cabin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rPr>
              <a:t>,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Cabin Medium"/>
                <a:ea typeface="Cabin Medium"/>
                <a:cs typeface="Cabin Medium"/>
                <a:sym typeface="Cabin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410200" y="542525"/>
            <a:ext cx="23226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16" name="Google Shape;216;p43"/>
          <p:cNvSpPr txBox="1"/>
          <p:nvPr>
            <p:ph idx="1" type="subTitle"/>
          </p:nvPr>
        </p:nvSpPr>
        <p:spPr>
          <a:xfrm>
            <a:off x="1587650" y="1806700"/>
            <a:ext cx="6160800" cy="21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4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>
            <p:ph type="title"/>
          </p:nvPr>
        </p:nvSpPr>
        <p:spPr>
          <a:xfrm>
            <a:off x="3083175" y="542400"/>
            <a:ext cx="29835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1" type="subTitle"/>
          </p:nvPr>
        </p:nvSpPr>
        <p:spPr>
          <a:xfrm>
            <a:off x="872400" y="1751450"/>
            <a:ext cx="35838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SzPts val="1200"/>
              <a:buChar char="●"/>
              <a:defRPr sz="12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2" type="subTitle"/>
          </p:nvPr>
        </p:nvSpPr>
        <p:spPr>
          <a:xfrm>
            <a:off x="4536475" y="1752845"/>
            <a:ext cx="3655500" cy="21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bin Medium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type="title"/>
          </p:nvPr>
        </p:nvSpPr>
        <p:spPr>
          <a:xfrm>
            <a:off x="1608476" y="542400"/>
            <a:ext cx="5941500" cy="831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23" name="Google Shape;223;p45"/>
          <p:cNvSpPr txBox="1"/>
          <p:nvPr>
            <p:ph idx="1" type="subTitle"/>
          </p:nvPr>
        </p:nvSpPr>
        <p:spPr>
          <a:xfrm>
            <a:off x="872400" y="1751450"/>
            <a:ext cx="38166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SzPts val="1200"/>
              <a:buChar char="●"/>
              <a:defRPr sz="12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45"/>
          <p:cNvSpPr txBox="1"/>
          <p:nvPr>
            <p:ph idx="2" type="subTitle"/>
          </p:nvPr>
        </p:nvSpPr>
        <p:spPr>
          <a:xfrm>
            <a:off x="4536475" y="1752850"/>
            <a:ext cx="38166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bin Medium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47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p47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2" name="Google Shape;232;p47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233" name="Google Shape;233;p47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47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5" name="Google Shape;235;p47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236" name="Google Shape;236;p47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" name="Google Shape;237;p4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8" name="Google Shape;238;p4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39" name="Google Shape;239;p4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0" name="Google Shape;24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8" name="Google Shape;248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2" name="Google Shape;252;p5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3" name="Google Shape;253;p50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4" name="Google Shape;25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7" name="Google Shape;25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4" name="Google Shape;26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5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54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9" name="Google Shape;269;p5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5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274" name="Google Shape;27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6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56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ora"/>
              <a:buNone/>
              <a:defRPr b="1" sz="32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bin"/>
              <a:buChar char="●"/>
              <a:defRPr sz="18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27" name="Google Shape;227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8"/>
          <p:cNvSpPr/>
          <p:nvPr/>
        </p:nvSpPr>
        <p:spPr>
          <a:xfrm>
            <a:off x="965675" y="1223625"/>
            <a:ext cx="7234800" cy="2879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58"/>
          <p:cNvPicPr preferRelativeResize="0"/>
          <p:nvPr/>
        </p:nvPicPr>
        <p:blipFill rotWithShape="1">
          <a:blip r:embed="rId4">
            <a:alphaModFix/>
          </a:blip>
          <a:srcRect b="0" l="50428" r="0" t="0"/>
          <a:stretch/>
        </p:blipFill>
        <p:spPr>
          <a:xfrm>
            <a:off x="4611281" y="0"/>
            <a:ext cx="453225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8"/>
          <p:cNvSpPr txBox="1"/>
          <p:nvPr>
            <p:ph type="ctrTitle"/>
          </p:nvPr>
        </p:nvSpPr>
        <p:spPr>
          <a:xfrm>
            <a:off x="1334069" y="1636875"/>
            <a:ext cx="6498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latin typeface="Catamaran"/>
                <a:ea typeface="Catamaran"/>
                <a:cs typeface="Catamaran"/>
                <a:sym typeface="Catamaran"/>
              </a:rPr>
              <a:t>Lab 7</a:t>
            </a:r>
            <a:endParaRPr sz="6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Catamaran"/>
                <a:ea typeface="Catamaran"/>
                <a:cs typeface="Catamaran"/>
                <a:sym typeface="Catamaran"/>
              </a:rPr>
              <a:t>TA Presentations</a:t>
            </a:r>
            <a:endParaRPr sz="49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Flaw?</a:t>
            </a:r>
            <a:endParaRPr/>
          </a:p>
        </p:txBody>
      </p:sp>
      <p:sp>
        <p:nvSpPr>
          <p:cNvPr id="352" name="Google Shape;352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 knows what </a:t>
            </a:r>
            <a:r>
              <a:rPr i="1" lang="en"/>
              <a:t>k</a:t>
            </a:r>
            <a:r>
              <a:rPr lang="en"/>
              <a:t> is!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 can calculate </a:t>
            </a:r>
            <a:r>
              <a:rPr i="1" lang="en"/>
              <a:t>c / k</a:t>
            </a:r>
            <a:r>
              <a:rPr lang="en"/>
              <a:t> to decrypt any message Alice and Bob send to each 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Relying on Multiplication/Division is not enough - Alice and Bob need to use operations which Eve cannot perform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(kinda) - Security by Obscurity</a:t>
            </a:r>
            <a:endParaRPr/>
          </a:p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no one knows how your system works, no one can break into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 not enough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Alice and Bob can’t rely on Eve not knowing which Cryptosystem they are using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Alice and Bob need to agree on a Cryptosystem, and Eve can eavesdrop when they do that, so Eve will know their Cryptosystem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Alice and Bob need a Cryptosystem which Eve can’t break into even if Eve knows what it is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 Cryptography</a:t>
            </a:r>
            <a:endParaRPr/>
          </a:p>
        </p:txBody>
      </p:sp>
      <p:sp>
        <p:nvSpPr>
          <p:cNvPr id="364" name="Google Shape;364;p6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and Bob choose Public Keys </a:t>
            </a:r>
            <a:r>
              <a:rPr i="1" lang="en"/>
              <a:t>A</a:t>
            </a:r>
            <a:r>
              <a:rPr lang="en"/>
              <a:t> and </a:t>
            </a:r>
            <a:r>
              <a:rPr i="1" lang="en"/>
              <a:t>B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Everyone (including Eve) knows the values of </a:t>
            </a:r>
            <a:r>
              <a:rPr i="1" lang="en" sz="1800"/>
              <a:t>A</a:t>
            </a:r>
            <a:r>
              <a:rPr lang="en" sz="1800"/>
              <a:t> and </a:t>
            </a:r>
            <a:r>
              <a:rPr i="1" lang="en" sz="1800"/>
              <a:t>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and Bob choose Private Keys </a:t>
            </a:r>
            <a:r>
              <a:rPr i="1" lang="en"/>
              <a:t>a</a:t>
            </a:r>
            <a:r>
              <a:rPr lang="en"/>
              <a:t> and </a:t>
            </a:r>
            <a:r>
              <a:rPr i="1" lang="en"/>
              <a:t>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Only Alice knows the value of </a:t>
            </a:r>
            <a:r>
              <a:rPr i="1" lang="en" sz="1800"/>
              <a:t>a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Only Bob knows the value of </a:t>
            </a:r>
            <a:r>
              <a:rPr i="1" lang="en" sz="1800"/>
              <a:t>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send a message </a:t>
            </a:r>
            <a:r>
              <a:rPr i="1" lang="en"/>
              <a:t>m</a:t>
            </a:r>
            <a:r>
              <a:rPr lang="en"/>
              <a:t> to Bob, use </a:t>
            </a:r>
            <a:r>
              <a:rPr i="1" lang="en"/>
              <a:t>B</a:t>
            </a:r>
            <a:r>
              <a:rPr lang="en"/>
              <a:t> to encrypt 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Bob then uses </a:t>
            </a:r>
            <a:r>
              <a:rPr i="1" lang="en" sz="1800"/>
              <a:t>b</a:t>
            </a:r>
            <a:r>
              <a:rPr lang="en" sz="1800"/>
              <a:t> to decrypt the payload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send a message </a:t>
            </a:r>
            <a:r>
              <a:rPr i="1" lang="en"/>
              <a:t>m</a:t>
            </a:r>
            <a:r>
              <a:rPr lang="en"/>
              <a:t> to Alice, use </a:t>
            </a:r>
            <a:r>
              <a:rPr i="1" lang="en"/>
              <a:t>A</a:t>
            </a:r>
            <a:r>
              <a:rPr lang="en"/>
              <a:t> to encrypt it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Alice then uses </a:t>
            </a:r>
            <a:r>
              <a:rPr i="1" lang="en" sz="1800"/>
              <a:t>a</a:t>
            </a:r>
            <a:r>
              <a:rPr lang="en" sz="1800"/>
              <a:t> to decrypt the payload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 doesn’t know </a:t>
            </a:r>
            <a:r>
              <a:rPr i="1" lang="en"/>
              <a:t>a</a:t>
            </a:r>
            <a:r>
              <a:rPr lang="en"/>
              <a:t> or </a:t>
            </a:r>
            <a:r>
              <a:rPr i="1" lang="en"/>
              <a:t>b</a:t>
            </a:r>
            <a:r>
              <a:rPr lang="en"/>
              <a:t> so Eve cannot decrypt payloads!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/>
        </p:nvSpPr>
        <p:spPr>
          <a:xfrm>
            <a:off x="462450" y="451200"/>
            <a:ext cx="18003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Alice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D(a, c) =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aseline="-25000" i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70"/>
          <p:cNvSpPr txBox="1"/>
          <p:nvPr/>
        </p:nvSpPr>
        <p:spPr>
          <a:xfrm>
            <a:off x="3671838" y="451200"/>
            <a:ext cx="18003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Eve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= E(B,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= E(A,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70"/>
          <p:cNvSpPr txBox="1"/>
          <p:nvPr/>
        </p:nvSpPr>
        <p:spPr>
          <a:xfrm>
            <a:off x="6885125" y="451200"/>
            <a:ext cx="18003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Bob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D(b, c) =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aseline="-25000" i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2" name="Google Shape;372;p70"/>
          <p:cNvCxnSpPr/>
          <p:nvPr/>
        </p:nvCxnSpPr>
        <p:spPr>
          <a:xfrm>
            <a:off x="1173075" y="1477625"/>
            <a:ext cx="5876700" cy="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70"/>
          <p:cNvCxnSpPr/>
          <p:nvPr/>
        </p:nvCxnSpPr>
        <p:spPr>
          <a:xfrm rot="10800000">
            <a:off x="2030350" y="2921300"/>
            <a:ext cx="5955600" cy="114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70"/>
          <p:cNvSpPr/>
          <p:nvPr/>
        </p:nvSpPr>
        <p:spPr>
          <a:xfrm>
            <a:off x="3107538" y="349675"/>
            <a:ext cx="2932800" cy="2865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70"/>
          <p:cNvSpPr txBox="1"/>
          <p:nvPr/>
        </p:nvSpPr>
        <p:spPr>
          <a:xfrm>
            <a:off x="462450" y="3338775"/>
            <a:ext cx="27522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is Alice’s public Key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is Alice’s private Key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70"/>
          <p:cNvSpPr txBox="1"/>
          <p:nvPr/>
        </p:nvSpPr>
        <p:spPr>
          <a:xfrm>
            <a:off x="5933200" y="3338775"/>
            <a:ext cx="27522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is Bob’s public Key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b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is Bob’s private Key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70"/>
          <p:cNvSpPr txBox="1"/>
          <p:nvPr/>
        </p:nvSpPr>
        <p:spPr>
          <a:xfrm>
            <a:off x="3107525" y="4207300"/>
            <a:ext cx="29328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is Encryption Function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D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is Decryption Function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 Cryptography</a:t>
            </a:r>
            <a:endParaRPr/>
          </a:p>
        </p:txBody>
      </p:sp>
      <p:sp>
        <p:nvSpPr>
          <p:cNvPr id="383" name="Google Shape;383;p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and Bob don’t need to send their public keys to each other - they can publish this info so that everyone can access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 only gets to see encrypted payload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 needs Alice and Bob’s private keys in order to decrypt messages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Alice and Bob never need to send their private keys, so Eve doesn’t know them and Eve can’t decrypt messages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 can’t decrypt - Alice and Bob’s communication is safe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Cryptosystems and Number Theory</a:t>
            </a:r>
            <a:endParaRPr/>
          </a:p>
        </p:txBody>
      </p:sp>
      <p:sp>
        <p:nvSpPr>
          <p:cNvPr id="389" name="Google Shape;389;p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Key and Private Key need to be related somehow in order to use one for encryption and the other for decryption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Number Theory is very useful for figuring out these relationships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Diffie-Hellman Key Exchange uses exponents: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/>
              <a:t>(g</a:t>
            </a:r>
            <a:r>
              <a:rPr baseline="30000" i="1" lang="en" sz="1800"/>
              <a:t>a</a:t>
            </a:r>
            <a:r>
              <a:rPr i="1" lang="en" sz="1800"/>
              <a:t>)</a:t>
            </a:r>
            <a:r>
              <a:rPr baseline="30000" i="1" lang="en" sz="1800"/>
              <a:t>b</a:t>
            </a:r>
            <a:r>
              <a:rPr i="1" lang="en" sz="1800"/>
              <a:t> = (g</a:t>
            </a:r>
            <a:r>
              <a:rPr baseline="30000" i="1" lang="en" sz="1800"/>
              <a:t>b</a:t>
            </a:r>
            <a:r>
              <a:rPr i="1" lang="en" sz="1800"/>
              <a:t>)</a:t>
            </a:r>
            <a:r>
              <a:rPr baseline="30000" i="1" lang="en" sz="1800"/>
              <a:t>a</a:t>
            </a:r>
            <a:r>
              <a:rPr lang="en" sz="1800"/>
              <a:t> for all </a:t>
            </a:r>
            <a:r>
              <a:rPr i="1" lang="en" sz="1800"/>
              <a:t>g</a:t>
            </a:r>
            <a:endParaRPr i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/>
              <a:t>g</a:t>
            </a:r>
            <a:r>
              <a:rPr baseline="30000" i="1" lang="en" sz="1800"/>
              <a:t>a</a:t>
            </a:r>
            <a:r>
              <a:rPr lang="en" sz="1800"/>
              <a:t> and </a:t>
            </a:r>
            <a:r>
              <a:rPr i="1" lang="en" sz="1800"/>
              <a:t>g</a:t>
            </a:r>
            <a:r>
              <a:rPr baseline="30000" i="1" lang="en" sz="1800"/>
              <a:t>b</a:t>
            </a:r>
            <a:r>
              <a:rPr lang="en" sz="1800"/>
              <a:t> are public keys, with </a:t>
            </a:r>
            <a:r>
              <a:rPr i="1" lang="en" sz="1800"/>
              <a:t>a</a:t>
            </a:r>
            <a:r>
              <a:rPr lang="en" sz="1800"/>
              <a:t> and </a:t>
            </a:r>
            <a:r>
              <a:rPr i="1" lang="en" sz="1800"/>
              <a:t>b</a:t>
            </a:r>
            <a:r>
              <a:rPr lang="en" sz="1800"/>
              <a:t> private keys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RSA uses the fact that it’s really hard to factor big numbers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With prime numbers </a:t>
            </a:r>
            <a:r>
              <a:rPr i="1" lang="en" sz="1800"/>
              <a:t>m, 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Public Key is </a:t>
            </a:r>
            <a:r>
              <a:rPr i="1" lang="en" sz="1800"/>
              <a:t>mn</a:t>
            </a:r>
            <a:r>
              <a:rPr lang="en" sz="1800"/>
              <a:t> (Eve can’t factor it so Eve can’t use </a:t>
            </a:r>
            <a:r>
              <a:rPr i="1" lang="en" sz="1800"/>
              <a:t>m,n</a:t>
            </a:r>
            <a:r>
              <a:rPr lang="en" sz="1800"/>
              <a:t> to decrypt)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Cryptography</a:t>
            </a:r>
            <a:endParaRPr/>
          </a:p>
        </p:txBody>
      </p:sp>
      <p:sp>
        <p:nvSpPr>
          <p:cNvPr id="395" name="Google Shape;395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you expand Cryptosystems to work for more than 2 people?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Eve is more powerful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Does our Cryptosystem still work if Eve can block traffic and impersonate Bob, Alice?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Cryptography appears all over Cybersecurity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Safely storing Passwords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Network security - used to create secure networks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Web security - used to protect info being sent to the internet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ctrTitle"/>
          </p:nvPr>
        </p:nvSpPr>
        <p:spPr>
          <a:xfrm>
            <a:off x="311700" y="1191150"/>
            <a:ext cx="8520600" cy="12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Computer Graphics</a:t>
            </a:r>
            <a:endParaRPr sz="4500"/>
          </a:p>
        </p:txBody>
      </p:sp>
      <p:sp>
        <p:nvSpPr>
          <p:cNvPr id="401" name="Google Shape;401;p74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Ashley Chung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5"/>
          <p:cNvSpPr txBox="1"/>
          <p:nvPr>
            <p:ph type="title"/>
          </p:nvPr>
        </p:nvSpPr>
        <p:spPr>
          <a:xfrm>
            <a:off x="311700" y="23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Graphics?</a:t>
            </a:r>
            <a:endParaRPr/>
          </a:p>
        </p:txBody>
      </p:sp>
      <p:sp>
        <p:nvSpPr>
          <p:cNvPr id="407" name="Google Shape;407;p75"/>
          <p:cNvSpPr txBox="1"/>
          <p:nvPr>
            <p:ph idx="1" type="body"/>
          </p:nvPr>
        </p:nvSpPr>
        <p:spPr>
          <a:xfrm>
            <a:off x="162400" y="1093700"/>
            <a:ext cx="292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Creation, storage, rendering, and manipulation of models and images.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This can include modelling 3D objects, filtering, animation, and games…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Many applications in the modern world, including virtual/augmented reality!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408" name="Google Shape;4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545" y="1152475"/>
            <a:ext cx="590945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6"/>
          <p:cNvSpPr txBox="1"/>
          <p:nvPr>
            <p:ph type="title"/>
          </p:nvPr>
        </p:nvSpPr>
        <p:spPr>
          <a:xfrm>
            <a:off x="311700" y="208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Computer Graphics</a:t>
            </a:r>
            <a:endParaRPr/>
          </a:p>
        </p:txBody>
      </p:sp>
      <p:sp>
        <p:nvSpPr>
          <p:cNvPr id="414" name="Google Shape;414;p7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 </a:t>
            </a:r>
            <a:r>
              <a:rPr lang="en">
                <a:solidFill>
                  <a:srgbClr val="000000"/>
                </a:solidFill>
              </a:rPr>
              <a:t>user controls content, structure, and appearance of objects via rapid visual feedback. (Drawing applications, rigging software, virtual reality, etc…)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-User’s input changes the actual visual information stored!</a:t>
            </a:r>
            <a:r>
              <a:rPr lang="en"/>
              <a:t> </a:t>
            </a:r>
            <a:endParaRPr/>
          </a:p>
        </p:txBody>
      </p:sp>
      <p:pic>
        <p:nvPicPr>
          <p:cNvPr id="415" name="Google Shape;4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700" y="2207475"/>
            <a:ext cx="5219601" cy="29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07474"/>
            <a:ext cx="3914662" cy="293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</a:t>
            </a:r>
            <a:endParaRPr/>
          </a:p>
        </p:txBody>
      </p:sp>
      <p:sp>
        <p:nvSpPr>
          <p:cNvPr id="294" name="Google Shape;294;p5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Ryjikov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>
            <p:ph type="title"/>
          </p:nvPr>
        </p:nvSpPr>
        <p:spPr>
          <a:xfrm>
            <a:off x="311700" y="33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 for Interactive Graphics</a:t>
            </a:r>
            <a:endParaRPr/>
          </a:p>
        </p:txBody>
      </p:sp>
      <p:sp>
        <p:nvSpPr>
          <p:cNvPr id="422" name="Google Shape;422;p77"/>
          <p:cNvSpPr txBox="1"/>
          <p:nvPr>
            <p:ph idx="1" type="body"/>
          </p:nvPr>
        </p:nvSpPr>
        <p:spPr>
          <a:xfrm>
            <a:off x="311700" y="1028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-There’s a CPU side and GPU side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-Usually, a programmer would use the Graphics Library as an intermediary to communicate between application and the Graphics System!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-Software (application) may contain lots of non-graphical data (like non-geometric object properties)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8652"/>
            <a:ext cx="9143999" cy="1980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OpenGL </a:t>
            </a:r>
            <a:endParaRPr/>
          </a:p>
        </p:txBody>
      </p:sp>
      <p:sp>
        <p:nvSpPr>
          <p:cNvPr id="429" name="Google Shape;429;p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>
                <a:solidFill>
                  <a:srgbClr val="000000"/>
                </a:solidFill>
              </a:rPr>
              <a:t>A well-known industry standard</a:t>
            </a:r>
            <a:r>
              <a:rPr lang="en"/>
              <a:t> </a:t>
            </a:r>
            <a:r>
              <a:rPr b="1" lang="en">
                <a:solidFill>
                  <a:srgbClr val="000000"/>
                </a:solidFill>
              </a:rPr>
              <a:t>graphics library</a:t>
            </a:r>
            <a:r>
              <a:rPr lang="en"/>
              <a:t> for </a:t>
            </a:r>
            <a:r>
              <a:rPr lang="en">
                <a:solidFill>
                  <a:srgbClr val="000000"/>
                </a:solidFill>
              </a:rPr>
              <a:t>real-time 2D and 3D computer graphics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-Available on most platforms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-Implemented in C, C++, and many other programming languages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0" name="Google Shape;4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0" y="3016875"/>
            <a:ext cx="41910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>
            <p:ph type="title"/>
          </p:nvPr>
        </p:nvSpPr>
        <p:spPr>
          <a:xfrm>
            <a:off x="311700" y="6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436" name="Google Shape;436;p79"/>
          <p:cNvSpPr txBox="1"/>
          <p:nvPr>
            <p:ph idx="1" type="body"/>
          </p:nvPr>
        </p:nvSpPr>
        <p:spPr>
          <a:xfrm>
            <a:off x="149800" y="634950"/>
            <a:ext cx="417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-Interactive 2D and 3D games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-Virtual reality, augmented reality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-Computer vision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-Creating painting programs like ProCreate, Illustrator, Clip Studio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-Creating 2D, 3D game engines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-Real-time graphical applications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-Mostly, graphics deals with the problem of </a:t>
            </a:r>
            <a:r>
              <a:rPr b="1" lang="en">
                <a:solidFill>
                  <a:srgbClr val="000000"/>
                </a:solidFill>
              </a:rPr>
              <a:t>how to represent and model the real world 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37" name="Google Shape;4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400" y="2435275"/>
            <a:ext cx="4814602" cy="270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400" y="-272934"/>
            <a:ext cx="4814602" cy="2708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Courses at Brown</a:t>
            </a:r>
            <a:endParaRPr/>
          </a:p>
        </p:txBody>
      </p:sp>
      <p:sp>
        <p:nvSpPr>
          <p:cNvPr id="444" name="Google Shape;444;p80"/>
          <p:cNvSpPr txBox="1"/>
          <p:nvPr>
            <p:ph idx="1" type="body"/>
          </p:nvPr>
        </p:nvSpPr>
        <p:spPr>
          <a:xfrm>
            <a:off x="311700" y="1276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CSCI 1230: Introduction to Computer Graphics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CSCI 1250: Introduction to Computer Animation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CSCI 1430: Computer Vision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CSCI 1950U: Topics in 3D Game Engine Development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CSCI 2240: Interactive Computer Graphics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CSCI 1950N: 2D Game Engines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- Cryptography</a:t>
            </a:r>
            <a:endParaRPr/>
          </a:p>
        </p:txBody>
      </p:sp>
      <p:sp>
        <p:nvSpPr>
          <p:cNvPr id="300" name="Google Shape;300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Study of ways for people to communicate securely in the presence of a malicious eavesdropper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and Bob want to communicate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 can spy on Alice and Bob’s connection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 can read messages sent between Alice and Bob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Alice and Bob do so that they can understand their messages but Eve cannot?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- Cryptosystem</a:t>
            </a:r>
            <a:endParaRPr/>
          </a:p>
        </p:txBody>
      </p:sp>
      <p:sp>
        <p:nvSpPr>
          <p:cNvPr id="306" name="Google Shape;306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 Alice and Bob can use to protect their messages from Eve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Describes how to encrypt and decrypt any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“Payload” - what Alice and Bob send to each 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and Bob send encrypted messages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Alice and Bob can decrypt the payloads they receive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 cannot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Multiplication Based Example</a:t>
            </a:r>
            <a:endParaRPr/>
          </a:p>
        </p:txBody>
      </p:sp>
      <p:sp>
        <p:nvSpPr>
          <p:cNvPr id="312" name="Google Shape;312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Alice and Bob agree on some key </a:t>
            </a:r>
            <a:r>
              <a:rPr i="1" lang="en"/>
              <a:t>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send message </a:t>
            </a:r>
            <a:r>
              <a:rPr i="1" lang="en"/>
              <a:t>m</a:t>
            </a:r>
            <a:r>
              <a:rPr baseline="-25000" i="1" lang="en"/>
              <a:t>A</a:t>
            </a:r>
            <a:r>
              <a:rPr lang="en"/>
              <a:t> to Bob, </a:t>
            </a:r>
            <a:r>
              <a:rPr lang="en" sz="1800"/>
              <a:t>Alice</a:t>
            </a:r>
            <a:r>
              <a:rPr lang="en"/>
              <a:t> sends</a:t>
            </a:r>
            <a:r>
              <a:rPr lang="en" sz="1800"/>
              <a:t> </a:t>
            </a:r>
            <a:r>
              <a:rPr i="1" lang="en" sz="1800"/>
              <a:t>c = k * m</a:t>
            </a:r>
            <a:r>
              <a:rPr baseline="-25000" i="1" lang="en" sz="1700"/>
              <a:t>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Bob receives </a:t>
            </a:r>
            <a:r>
              <a:rPr i="1" lang="en" sz="1700"/>
              <a:t>c</a:t>
            </a:r>
            <a:r>
              <a:rPr lang="en" sz="1700"/>
              <a:t> and calculates </a:t>
            </a:r>
            <a:r>
              <a:rPr i="1" lang="en" sz="1700"/>
              <a:t>m</a:t>
            </a:r>
            <a:r>
              <a:rPr baseline="-25000" i="1" lang="en" sz="1700"/>
              <a:t>A</a:t>
            </a:r>
            <a:r>
              <a:rPr i="1" lang="en" sz="1700"/>
              <a:t> = c / k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send message </a:t>
            </a:r>
            <a:r>
              <a:rPr i="1" lang="en"/>
              <a:t>m</a:t>
            </a:r>
            <a:r>
              <a:rPr baseline="-25000" i="1" lang="en"/>
              <a:t>B</a:t>
            </a:r>
            <a:r>
              <a:rPr lang="en"/>
              <a:t> to Alice, Bob sends </a:t>
            </a:r>
            <a:r>
              <a:rPr i="1" lang="en"/>
              <a:t>c = k * m</a:t>
            </a:r>
            <a:r>
              <a:rPr baseline="-25000" i="1" lang="en" sz="1700"/>
              <a:t>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Alice receives </a:t>
            </a:r>
            <a:r>
              <a:rPr i="1" lang="en" sz="1700"/>
              <a:t>c</a:t>
            </a:r>
            <a:r>
              <a:rPr lang="en" sz="1700"/>
              <a:t> and calculates </a:t>
            </a:r>
            <a:r>
              <a:rPr i="1" lang="en" sz="1700"/>
              <a:t>m</a:t>
            </a:r>
            <a:r>
              <a:rPr baseline="-25000" i="1" lang="en" sz="1700"/>
              <a:t>B</a:t>
            </a:r>
            <a:r>
              <a:rPr i="1" lang="en" sz="1700"/>
              <a:t> = c / k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/>
          <p:nvPr/>
        </p:nvSpPr>
        <p:spPr>
          <a:xfrm>
            <a:off x="462450" y="451200"/>
            <a:ext cx="15822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Alice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/ k =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aseline="-25000" i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63"/>
          <p:cNvSpPr txBox="1"/>
          <p:nvPr/>
        </p:nvSpPr>
        <p:spPr>
          <a:xfrm>
            <a:off x="3780900" y="451200"/>
            <a:ext cx="15822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Eve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= k *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= k *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aseline="-25000" i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63"/>
          <p:cNvSpPr txBox="1"/>
          <p:nvPr/>
        </p:nvSpPr>
        <p:spPr>
          <a:xfrm>
            <a:off x="7061025" y="451200"/>
            <a:ext cx="16245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Bob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/ k =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aseline="-25000" i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0" name="Google Shape;320;p63"/>
          <p:cNvCxnSpPr/>
          <p:nvPr/>
        </p:nvCxnSpPr>
        <p:spPr>
          <a:xfrm>
            <a:off x="1173075" y="1477625"/>
            <a:ext cx="5876700" cy="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63"/>
          <p:cNvCxnSpPr/>
          <p:nvPr/>
        </p:nvCxnSpPr>
        <p:spPr>
          <a:xfrm rot="10800000">
            <a:off x="2030350" y="2921300"/>
            <a:ext cx="5955600" cy="114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63"/>
          <p:cNvSpPr/>
          <p:nvPr/>
        </p:nvSpPr>
        <p:spPr>
          <a:xfrm>
            <a:off x="3571538" y="135350"/>
            <a:ext cx="1962600" cy="4060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Flaw?</a:t>
            </a:r>
            <a:endParaRPr/>
          </a:p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Alice and Bob agree on some key </a:t>
            </a:r>
            <a:r>
              <a:rPr i="1" lang="en"/>
              <a:t>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send message </a:t>
            </a:r>
            <a:r>
              <a:rPr i="1" lang="en"/>
              <a:t>m</a:t>
            </a:r>
            <a:r>
              <a:rPr baseline="-25000" i="1" lang="en"/>
              <a:t>A</a:t>
            </a:r>
            <a:r>
              <a:rPr lang="en"/>
              <a:t> to Bob, Alice sends </a:t>
            </a:r>
            <a:r>
              <a:rPr i="1" lang="en"/>
              <a:t>c = k * m</a:t>
            </a:r>
            <a:r>
              <a:rPr baseline="-25000" i="1" lang="en" sz="1700"/>
              <a:t>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Bob receives </a:t>
            </a:r>
            <a:r>
              <a:rPr i="1" lang="en" sz="1700"/>
              <a:t>c</a:t>
            </a:r>
            <a:r>
              <a:rPr lang="en" sz="1700"/>
              <a:t> and calculates </a:t>
            </a:r>
            <a:r>
              <a:rPr i="1" lang="en" sz="1700"/>
              <a:t>m</a:t>
            </a:r>
            <a:r>
              <a:rPr baseline="-25000" i="1" lang="en" sz="1700"/>
              <a:t>A</a:t>
            </a:r>
            <a:r>
              <a:rPr i="1" lang="en" sz="1700"/>
              <a:t> = c / k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send message </a:t>
            </a:r>
            <a:r>
              <a:rPr i="1" lang="en"/>
              <a:t>m</a:t>
            </a:r>
            <a:r>
              <a:rPr baseline="-25000" i="1" lang="en"/>
              <a:t>B</a:t>
            </a:r>
            <a:r>
              <a:rPr lang="en"/>
              <a:t> to Alice, Bob sends </a:t>
            </a:r>
            <a:r>
              <a:rPr i="1" lang="en"/>
              <a:t>c = k * m</a:t>
            </a:r>
            <a:r>
              <a:rPr baseline="-25000" i="1" lang="en" sz="1700"/>
              <a:t>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Alice receives </a:t>
            </a:r>
            <a:r>
              <a:rPr i="1" lang="en" sz="1700"/>
              <a:t>c</a:t>
            </a:r>
            <a:r>
              <a:rPr lang="en" sz="1700"/>
              <a:t> and calculates </a:t>
            </a:r>
            <a:r>
              <a:rPr i="1" lang="en" sz="1700"/>
              <a:t>m</a:t>
            </a:r>
            <a:r>
              <a:rPr baseline="-25000" i="1" lang="en" sz="1700"/>
              <a:t>B</a:t>
            </a:r>
            <a:r>
              <a:rPr i="1" lang="en" sz="1700"/>
              <a:t> = c / 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Flaw?</a:t>
            </a:r>
            <a:endParaRPr/>
          </a:p>
        </p:txBody>
      </p:sp>
      <p:sp>
        <p:nvSpPr>
          <p:cNvPr id="334" name="Google Shape;334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highlight>
                  <a:srgbClr val="FFFF00"/>
                </a:highlight>
              </a:rPr>
              <a:t>Alice and Bob agree on some key </a:t>
            </a:r>
            <a:r>
              <a:rPr i="1" lang="en">
                <a:highlight>
                  <a:srgbClr val="FFFF00"/>
                </a:highlight>
              </a:rPr>
              <a:t>k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send message </a:t>
            </a:r>
            <a:r>
              <a:rPr i="1" lang="en"/>
              <a:t>m</a:t>
            </a:r>
            <a:r>
              <a:rPr baseline="-25000" i="1" lang="en"/>
              <a:t>A</a:t>
            </a:r>
            <a:r>
              <a:rPr lang="en"/>
              <a:t> to Bob, Alice sends </a:t>
            </a:r>
            <a:r>
              <a:rPr i="1" lang="en"/>
              <a:t>c = k * m</a:t>
            </a:r>
            <a:r>
              <a:rPr baseline="-25000" i="1" lang="en" sz="1700"/>
              <a:t>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Bob receives </a:t>
            </a:r>
            <a:r>
              <a:rPr i="1" lang="en" sz="1700"/>
              <a:t>c</a:t>
            </a:r>
            <a:r>
              <a:rPr lang="en" sz="1700"/>
              <a:t> and calculates </a:t>
            </a:r>
            <a:r>
              <a:rPr i="1" lang="en" sz="1700"/>
              <a:t>m</a:t>
            </a:r>
            <a:r>
              <a:rPr baseline="-25000" i="1" lang="en" sz="1700"/>
              <a:t>A</a:t>
            </a:r>
            <a:r>
              <a:rPr i="1" lang="en" sz="1700"/>
              <a:t> = c / k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send message </a:t>
            </a:r>
            <a:r>
              <a:rPr i="1" lang="en"/>
              <a:t>m</a:t>
            </a:r>
            <a:r>
              <a:rPr baseline="-25000" i="1" lang="en"/>
              <a:t>B</a:t>
            </a:r>
            <a:r>
              <a:rPr lang="en"/>
              <a:t> to Alice, Bob sends </a:t>
            </a:r>
            <a:r>
              <a:rPr i="1" lang="en"/>
              <a:t>c = k * m</a:t>
            </a:r>
            <a:r>
              <a:rPr baseline="-25000" i="1" lang="en" sz="1700"/>
              <a:t>B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Alice receives </a:t>
            </a:r>
            <a:r>
              <a:rPr i="1" lang="en" sz="1700"/>
              <a:t>c</a:t>
            </a:r>
            <a:r>
              <a:rPr lang="en" sz="1700"/>
              <a:t> and calculates </a:t>
            </a:r>
            <a:r>
              <a:rPr i="1" lang="en" sz="1700"/>
              <a:t>m</a:t>
            </a:r>
            <a:r>
              <a:rPr baseline="-25000" i="1" lang="en" sz="1700"/>
              <a:t>B</a:t>
            </a:r>
            <a:r>
              <a:rPr i="1" lang="en" sz="1700"/>
              <a:t> = c / k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Alice and Bob need to communicate to decide on </a:t>
            </a:r>
            <a:r>
              <a:rPr i="1" lang="en" sz="1700"/>
              <a:t>k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Need to send </a:t>
            </a:r>
            <a:r>
              <a:rPr i="1" lang="en" sz="1700"/>
              <a:t>k</a:t>
            </a:r>
            <a:r>
              <a:rPr lang="en" sz="1700"/>
              <a:t> to each other to confirm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6"/>
          <p:cNvSpPr txBox="1"/>
          <p:nvPr/>
        </p:nvSpPr>
        <p:spPr>
          <a:xfrm>
            <a:off x="462450" y="451200"/>
            <a:ext cx="15822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Alice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/ k =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aseline="-25000" i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66"/>
          <p:cNvSpPr txBox="1"/>
          <p:nvPr/>
        </p:nvSpPr>
        <p:spPr>
          <a:xfrm>
            <a:off x="3780888" y="451200"/>
            <a:ext cx="15822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Eve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= k *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= k *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aseline="-25000" i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p66"/>
          <p:cNvSpPr txBox="1"/>
          <p:nvPr/>
        </p:nvSpPr>
        <p:spPr>
          <a:xfrm>
            <a:off x="7061025" y="451200"/>
            <a:ext cx="16245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Bob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c / k = 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A</a:t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aseline="-25000" i="1" lang="en" sz="2400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aseline="-25000" i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2" name="Google Shape;342;p66"/>
          <p:cNvCxnSpPr/>
          <p:nvPr/>
        </p:nvCxnSpPr>
        <p:spPr>
          <a:xfrm>
            <a:off x="1184325" y="3304925"/>
            <a:ext cx="5876700" cy="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66"/>
          <p:cNvCxnSpPr/>
          <p:nvPr/>
        </p:nvCxnSpPr>
        <p:spPr>
          <a:xfrm rot="10800000">
            <a:off x="2044650" y="4748575"/>
            <a:ext cx="5955600" cy="114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66"/>
          <p:cNvCxnSpPr/>
          <p:nvPr/>
        </p:nvCxnSpPr>
        <p:spPr>
          <a:xfrm>
            <a:off x="1184325" y="1494675"/>
            <a:ext cx="7072500" cy="54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66"/>
          <p:cNvCxnSpPr/>
          <p:nvPr/>
        </p:nvCxnSpPr>
        <p:spPr>
          <a:xfrm rot="10800000">
            <a:off x="1229625" y="2188350"/>
            <a:ext cx="7027200" cy="28200"/>
          </a:xfrm>
          <a:prstGeom prst="straightConnector1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66"/>
          <p:cNvSpPr/>
          <p:nvPr/>
        </p:nvSpPr>
        <p:spPr>
          <a:xfrm>
            <a:off x="2901500" y="451200"/>
            <a:ext cx="3302700" cy="451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dit Marketing Plan by Slidesgo">
  <a:themeElements>
    <a:clrScheme name="Simple Light">
      <a:dk1>
        <a:srgbClr val="000000"/>
      </a:dk1>
      <a:lt1>
        <a:srgbClr val="434343"/>
      </a:lt1>
      <a:dk2>
        <a:srgbClr val="434343"/>
      </a:dk2>
      <a:lt2>
        <a:srgbClr val="E8F3E5"/>
      </a:lt2>
      <a:accent1>
        <a:srgbClr val="D1E9CE"/>
      </a:accent1>
      <a:accent2>
        <a:srgbClr val="C0E1BC"/>
      </a:accent2>
      <a:accent3>
        <a:srgbClr val="CDDFC2"/>
      </a:accent3>
      <a:accent4>
        <a:srgbClr val="9DD099"/>
      </a:accent4>
      <a:accent5>
        <a:srgbClr val="9DD099"/>
      </a:accent5>
      <a:accent6>
        <a:srgbClr val="5AC1AD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